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271" r:id="rId3"/>
    <p:sldId id="278" r:id="rId4"/>
    <p:sldId id="279" r:id="rId5"/>
    <p:sldId id="281" r:id="rId6"/>
    <p:sldId id="280" r:id="rId7"/>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87"/>
    <p:restoredTop sz="94648"/>
  </p:normalViewPr>
  <p:slideViewPr>
    <p:cSldViewPr snapToGrid="0">
      <p:cViewPr varScale="1">
        <p:scale>
          <a:sx n="198" d="100"/>
          <a:sy n="198" d="100"/>
        </p:scale>
        <p:origin x="13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22/11/2024</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4</a:t>
            </a:fld>
            <a:endParaRPr lang="en-AU" dirty="0"/>
          </a:p>
        </p:txBody>
      </p:sp>
    </p:spTree>
    <p:extLst>
      <p:ext uri="{BB962C8B-B14F-4D97-AF65-F5344CB8AC3E}">
        <p14:creationId xmlns:p14="http://schemas.microsoft.com/office/powerpoint/2010/main" val="1273891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5</a:t>
            </a:fld>
            <a:endParaRPr lang="en-AU" dirty="0"/>
          </a:p>
        </p:txBody>
      </p:sp>
    </p:spTree>
    <p:extLst>
      <p:ext uri="{BB962C8B-B14F-4D97-AF65-F5344CB8AC3E}">
        <p14:creationId xmlns:p14="http://schemas.microsoft.com/office/powerpoint/2010/main" val="369982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6</a:t>
            </a:fld>
            <a:endParaRPr lang="en-AU" dirty="0"/>
          </a:p>
        </p:txBody>
      </p:sp>
    </p:spTree>
    <p:extLst>
      <p:ext uri="{BB962C8B-B14F-4D97-AF65-F5344CB8AC3E}">
        <p14:creationId xmlns:p14="http://schemas.microsoft.com/office/powerpoint/2010/main" val="3107398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11/22/24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11/22/24</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20:19-26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2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33163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19 </a:t>
            </a:r>
            <a:r>
              <a:rPr lang="en-AU" sz="2800" dirty="0">
                <a:solidFill>
                  <a:srgbClr val="FFFFFF"/>
                </a:solidFill>
                <a:effectLst/>
                <a:latin typeface="Times New Roman" panose="02020603050405020304" pitchFamily="18" charset="0"/>
                <a:ea typeface="Times New Roman" panose="02020603050405020304" pitchFamily="18" charset="0"/>
              </a:rPr>
              <a:t>The scribes and the chief priests sought to lay hands on him at that very hour, for they perceived that he had told this parable against them, but they feared the people.  </a:t>
            </a:r>
            <a:r>
              <a:rPr lang="en-AU" sz="2800" b="1" baseline="30000" dirty="0">
                <a:solidFill>
                  <a:srgbClr val="FFFFFF"/>
                </a:solidFill>
                <a:effectLst/>
                <a:latin typeface="Times New Roman" panose="02020603050405020304" pitchFamily="18" charset="0"/>
                <a:ea typeface="Times New Roman" panose="02020603050405020304" pitchFamily="18" charset="0"/>
              </a:rPr>
              <a:t>20 </a:t>
            </a:r>
            <a:r>
              <a:rPr lang="en-AU" sz="2800" dirty="0">
                <a:solidFill>
                  <a:srgbClr val="FFFFFF"/>
                </a:solidFill>
                <a:effectLst/>
                <a:latin typeface="Times New Roman" panose="02020603050405020304" pitchFamily="18" charset="0"/>
                <a:ea typeface="Times New Roman" panose="02020603050405020304" pitchFamily="18" charset="0"/>
              </a:rPr>
              <a:t>So they watched him and sent spies, who pretended to be sincere, that they might catch him in something he said, so as to deliver him up to the authority and jurisdiction of the governor.  </a:t>
            </a:r>
            <a:r>
              <a:rPr lang="en-AU" sz="2800" b="1" baseline="30000" dirty="0">
                <a:solidFill>
                  <a:srgbClr val="FFFFFF"/>
                </a:solidFill>
                <a:effectLst/>
                <a:latin typeface="Times New Roman" panose="02020603050405020304" pitchFamily="18" charset="0"/>
                <a:ea typeface="Times New Roman" panose="02020603050405020304" pitchFamily="18" charset="0"/>
              </a:rPr>
              <a:t>21 </a:t>
            </a:r>
            <a:r>
              <a:rPr lang="en-AU" sz="2800" dirty="0">
                <a:solidFill>
                  <a:srgbClr val="FFFFFF"/>
                </a:solidFill>
                <a:effectLst/>
                <a:latin typeface="Times New Roman" panose="02020603050405020304" pitchFamily="18" charset="0"/>
                <a:ea typeface="Times New Roman" panose="02020603050405020304" pitchFamily="18" charset="0"/>
              </a:rPr>
              <a:t>So they asked him, “Teacher, we know that you speak and teach rightly, and show no partiality, but truly teach the way of God.  </a:t>
            </a:r>
            <a:r>
              <a:rPr lang="en-AU" sz="2800" b="1" baseline="30000" dirty="0">
                <a:solidFill>
                  <a:srgbClr val="FFFFFF"/>
                </a:solidFill>
                <a:effectLst/>
                <a:latin typeface="Times New Roman" panose="02020603050405020304" pitchFamily="18" charset="0"/>
                <a:ea typeface="Times New Roman" panose="02020603050405020304" pitchFamily="18" charset="0"/>
              </a:rPr>
              <a:t>22 </a:t>
            </a:r>
            <a:r>
              <a:rPr lang="en-AU" sz="2800" dirty="0">
                <a:solidFill>
                  <a:srgbClr val="FFFFFF"/>
                </a:solidFill>
                <a:effectLst/>
                <a:latin typeface="Times New Roman" panose="02020603050405020304" pitchFamily="18" charset="0"/>
                <a:ea typeface="Times New Roman" panose="02020603050405020304" pitchFamily="18" charset="0"/>
              </a:rPr>
              <a:t>Is it lawful for us to give tribute to Caesar, or not?”</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9936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383683"/>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23 </a:t>
            </a:r>
            <a:r>
              <a:rPr lang="en-AU" sz="2800" dirty="0">
                <a:solidFill>
                  <a:srgbClr val="FFFFFF"/>
                </a:solidFill>
                <a:effectLst/>
                <a:latin typeface="Times New Roman" panose="02020603050405020304" pitchFamily="18" charset="0"/>
                <a:ea typeface="Times New Roman" panose="02020603050405020304" pitchFamily="18" charset="0"/>
              </a:rPr>
              <a:t>But he perceived their craftiness, and said to them, </a:t>
            </a:r>
            <a:r>
              <a:rPr lang="en-AU" sz="2800" b="1" baseline="30000" dirty="0">
                <a:solidFill>
                  <a:srgbClr val="FFFFFF"/>
                </a:solidFill>
                <a:effectLst/>
                <a:latin typeface="Times New Roman" panose="02020603050405020304" pitchFamily="18" charset="0"/>
                <a:ea typeface="Times New Roman" panose="02020603050405020304" pitchFamily="18" charset="0"/>
              </a:rPr>
              <a:t>24 </a:t>
            </a:r>
            <a:r>
              <a:rPr lang="en-AU" sz="2800" dirty="0">
                <a:solidFill>
                  <a:srgbClr val="FFFFFF"/>
                </a:solidFill>
                <a:effectLst/>
                <a:latin typeface="Times New Roman" panose="02020603050405020304" pitchFamily="18" charset="0"/>
                <a:ea typeface="Times New Roman" panose="02020603050405020304" pitchFamily="18" charset="0"/>
              </a:rPr>
              <a:t>“Show me a denarius.  Whose likeness and inscription does it have?”  They said, “Caesar’s.”  </a:t>
            </a:r>
            <a:r>
              <a:rPr lang="en-AU" sz="2800" b="1" baseline="30000" dirty="0">
                <a:solidFill>
                  <a:srgbClr val="FFFFFF"/>
                </a:solidFill>
                <a:effectLst/>
                <a:latin typeface="Times New Roman" panose="02020603050405020304" pitchFamily="18" charset="0"/>
                <a:ea typeface="Times New Roman" panose="02020603050405020304" pitchFamily="18" charset="0"/>
              </a:rPr>
              <a:t>25 </a:t>
            </a:r>
            <a:r>
              <a:rPr lang="en-AU" sz="2800" dirty="0">
                <a:solidFill>
                  <a:srgbClr val="FFFFFF"/>
                </a:solidFill>
                <a:effectLst/>
                <a:latin typeface="Times New Roman" panose="02020603050405020304" pitchFamily="18" charset="0"/>
                <a:ea typeface="Times New Roman" panose="02020603050405020304" pitchFamily="18" charset="0"/>
              </a:rPr>
              <a:t>He said to them, “Then render to Caesar the things that are Caesar’s, and to God the things that are God’s.”  </a:t>
            </a:r>
            <a:r>
              <a:rPr lang="en-AU" sz="2800" b="1" baseline="30000" dirty="0">
                <a:solidFill>
                  <a:srgbClr val="FFFFFF"/>
                </a:solidFill>
                <a:effectLst/>
                <a:latin typeface="Times New Roman" panose="02020603050405020304" pitchFamily="18" charset="0"/>
                <a:ea typeface="Times New Roman" panose="02020603050405020304" pitchFamily="18" charset="0"/>
              </a:rPr>
              <a:t>26 </a:t>
            </a:r>
            <a:r>
              <a:rPr lang="en-AU" sz="2800" dirty="0">
                <a:solidFill>
                  <a:srgbClr val="FFFFFF"/>
                </a:solidFill>
                <a:effectLst/>
                <a:latin typeface="Times New Roman" panose="02020603050405020304" pitchFamily="18" charset="0"/>
                <a:ea typeface="Times New Roman" panose="02020603050405020304" pitchFamily="18" charset="0"/>
              </a:rPr>
              <a:t>And they were not able in the presence of the people to catch him in what he said, but marvelling at his answer they became silent.</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495327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Avoiding the Trap  ––  Godly Living in an un-Godly world.</a:t>
            </a:r>
          </a:p>
        </p:txBody>
      </p:sp>
      <p:sp>
        <p:nvSpPr>
          <p:cNvPr id="4" name="TextBox 3">
            <a:extLst>
              <a:ext uri="{FF2B5EF4-FFF2-40B4-BE49-F238E27FC236}">
                <a16:creationId xmlns:a16="http://schemas.microsoft.com/office/drawing/2014/main" id="{B8454716-C142-2DEC-EC14-D256A76DFB37}"/>
              </a:ext>
            </a:extLst>
          </p:cNvPr>
          <p:cNvSpPr txBox="1"/>
          <p:nvPr/>
        </p:nvSpPr>
        <p:spPr>
          <a:xfrm>
            <a:off x="-1" y="466590"/>
            <a:ext cx="5401299" cy="584775"/>
          </a:xfrm>
          <a:prstGeom prst="rect">
            <a:avLst/>
          </a:prstGeom>
          <a:solidFill>
            <a:schemeClr val="bg1"/>
          </a:solidFill>
        </p:spPr>
        <p:txBody>
          <a:bodyPr wrap="square" rtlCol="0">
            <a:spAutoFit/>
          </a:bodyPr>
          <a:lstStyle/>
          <a:p>
            <a:r>
              <a:rPr lang="en-AU" sz="1600" dirty="0">
                <a:latin typeface="Comic Sans MS" panose="030F0902030302020204" pitchFamily="66" charset="0"/>
                <a:ea typeface="Times New Roman" panose="02020603050405020304" pitchFamily="18" charset="0"/>
                <a:cs typeface="Times New Roman" panose="02020603050405020304" pitchFamily="18" charset="0"/>
              </a:rPr>
              <a:t>“Teacher, we know that you speak and teach rightly, and show no partiality, but truly teach the way of God. </a:t>
            </a:r>
            <a:endParaRPr lang="en-AU" sz="1600" dirty="0">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AE292B95-ADF2-F1A1-E4DD-19B5775D91AE}"/>
              </a:ext>
            </a:extLst>
          </p:cNvPr>
          <p:cNvSpPr txBox="1"/>
          <p:nvPr/>
        </p:nvSpPr>
        <p:spPr>
          <a:xfrm>
            <a:off x="5401298" y="389645"/>
            <a:ext cx="3349896"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bait of flattery</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Satan’s tool of entrapment</a:t>
            </a:r>
          </a:p>
        </p:txBody>
      </p:sp>
      <p:sp>
        <p:nvSpPr>
          <p:cNvPr id="5" name="TextBox 4">
            <a:extLst>
              <a:ext uri="{FF2B5EF4-FFF2-40B4-BE49-F238E27FC236}">
                <a16:creationId xmlns:a16="http://schemas.microsoft.com/office/drawing/2014/main" id="{3D66FC20-1FB4-D1E3-C16D-20CCA420A52E}"/>
              </a:ext>
            </a:extLst>
          </p:cNvPr>
          <p:cNvSpPr txBox="1"/>
          <p:nvPr/>
        </p:nvSpPr>
        <p:spPr>
          <a:xfrm>
            <a:off x="0" y="1156770"/>
            <a:ext cx="2819085" cy="584775"/>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Is it lawful for us to give tribute to Caesar, or not?”</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8DA74BD5-DA46-5167-C147-2C02617ADB0B}"/>
              </a:ext>
            </a:extLst>
          </p:cNvPr>
          <p:cNvSpPr txBox="1"/>
          <p:nvPr/>
        </p:nvSpPr>
        <p:spPr>
          <a:xfrm>
            <a:off x="2819085" y="1155938"/>
            <a:ext cx="6324916"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Setting the trap.  “Yes” would put Jesus offside with the people.  “No” would mean charges of insurrection = Roman execution.</a:t>
            </a:r>
          </a:p>
        </p:txBody>
      </p:sp>
      <p:sp>
        <p:nvSpPr>
          <p:cNvPr id="15" name="TextBox 14">
            <a:extLst>
              <a:ext uri="{FF2B5EF4-FFF2-40B4-BE49-F238E27FC236}">
                <a16:creationId xmlns:a16="http://schemas.microsoft.com/office/drawing/2014/main" id="{DF889BCF-3826-70F1-1CB0-26B0CA856777}"/>
              </a:ext>
            </a:extLst>
          </p:cNvPr>
          <p:cNvSpPr txBox="1"/>
          <p:nvPr/>
        </p:nvSpPr>
        <p:spPr>
          <a:xfrm>
            <a:off x="5051" y="1735487"/>
            <a:ext cx="9138950"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Poll-Tax was required to be paid.</a:t>
            </a:r>
          </a:p>
        </p:txBody>
      </p:sp>
      <p:sp>
        <p:nvSpPr>
          <p:cNvPr id="16" name="TextBox 15">
            <a:extLst>
              <a:ext uri="{FF2B5EF4-FFF2-40B4-BE49-F238E27FC236}">
                <a16:creationId xmlns:a16="http://schemas.microsoft.com/office/drawing/2014/main" id="{2BF1BB00-AB76-4B1D-CCC2-134EFB68C205}"/>
              </a:ext>
            </a:extLst>
          </p:cNvPr>
          <p:cNvSpPr txBox="1"/>
          <p:nvPr/>
        </p:nvSpPr>
        <p:spPr>
          <a:xfrm>
            <a:off x="1300765" y="2073708"/>
            <a:ext cx="6825804" cy="830997"/>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“Show me a denarius.  Whose likeness and inscription does it have?”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They said, “Caesar’s.”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He said to them,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“Then render to Caesar the things that are Caesar’s, and to God the things that are God’s.”</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17" name="TextBox 16">
            <a:extLst>
              <a:ext uri="{FF2B5EF4-FFF2-40B4-BE49-F238E27FC236}">
                <a16:creationId xmlns:a16="http://schemas.microsoft.com/office/drawing/2014/main" id="{DC8196A8-85F6-DEB9-0FAF-0EC358F745E7}"/>
              </a:ext>
            </a:extLst>
          </p:cNvPr>
          <p:cNvSpPr txBox="1"/>
          <p:nvPr/>
        </p:nvSpPr>
        <p:spPr>
          <a:xfrm>
            <a:off x="0" y="2950872"/>
            <a:ext cx="7469746"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An Obligation:  To Pay what we owe to God’s appointed Civil Authorities.</a:t>
            </a:r>
          </a:p>
        </p:txBody>
      </p:sp>
      <p:sp>
        <p:nvSpPr>
          <p:cNvPr id="18" name="TextBox 17">
            <a:extLst>
              <a:ext uri="{FF2B5EF4-FFF2-40B4-BE49-F238E27FC236}">
                <a16:creationId xmlns:a16="http://schemas.microsoft.com/office/drawing/2014/main" id="{43959C78-B4DD-DDD5-3DEC-A74389CDDEBA}"/>
              </a:ext>
            </a:extLst>
          </p:cNvPr>
          <p:cNvSpPr txBox="1"/>
          <p:nvPr/>
        </p:nvSpPr>
        <p:spPr>
          <a:xfrm>
            <a:off x="341289" y="3268073"/>
            <a:ext cx="8809151"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Citizens of the Kingdom of God are also to be good Godly citizens in this world.</a:t>
            </a:r>
          </a:p>
        </p:txBody>
      </p:sp>
    </p:spTree>
    <p:extLst>
      <p:ext uri="{BB962C8B-B14F-4D97-AF65-F5344CB8AC3E}">
        <p14:creationId xmlns:p14="http://schemas.microsoft.com/office/powerpoint/2010/main" val="119574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p:bldP spid="5" grpId="0" animBg="1"/>
      <p:bldP spid="13" grpId="0"/>
      <p:bldP spid="15" grpId="0"/>
      <p:bldP spid="16" grpId="0" animBg="1"/>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454716-C142-2DEC-EC14-D256A76DFB37}"/>
              </a:ext>
            </a:extLst>
          </p:cNvPr>
          <p:cNvSpPr txBox="1"/>
          <p:nvPr/>
        </p:nvSpPr>
        <p:spPr>
          <a:xfrm>
            <a:off x="0" y="-1"/>
            <a:ext cx="9144000" cy="1569660"/>
          </a:xfrm>
          <a:prstGeom prst="rect">
            <a:avLst/>
          </a:prstGeom>
          <a:solidFill>
            <a:schemeClr val="bg1"/>
          </a:solidFill>
        </p:spPr>
        <p:txBody>
          <a:bodyPr wrap="square" rtlCol="0">
            <a:spAutoFit/>
          </a:bodyPr>
          <a:lstStyle/>
          <a:p>
            <a:r>
              <a:rPr lang="en-AU" sz="1600" dirty="0">
                <a:latin typeface="Comic Sans MS" panose="030F0902030302020204" pitchFamily="66" charset="0"/>
                <a:ea typeface="Times New Roman" panose="02020603050405020304" pitchFamily="18" charset="0"/>
              </a:rPr>
              <a:t>Romans 13:5–7 (ESV) </a:t>
            </a:r>
            <a:endParaRPr lang="en-AU" sz="1600" dirty="0">
              <a:latin typeface="Times New Roman" panose="02020603050405020304" pitchFamily="18" charset="0"/>
              <a:ea typeface="Times New Roman" panose="02020603050405020304" pitchFamily="18" charset="0"/>
            </a:endParaRPr>
          </a:p>
          <a:p>
            <a:r>
              <a:rPr lang="en-AU" sz="1600" b="1" baseline="30000" dirty="0">
                <a:latin typeface="Comic Sans MS" panose="030F0902030302020204" pitchFamily="66" charset="0"/>
                <a:ea typeface="Times New Roman" panose="02020603050405020304" pitchFamily="18" charset="0"/>
              </a:rPr>
              <a:t>5 </a:t>
            </a:r>
            <a:r>
              <a:rPr lang="en-AU" sz="1600" dirty="0">
                <a:latin typeface="Comic Sans MS" panose="030F0902030302020204" pitchFamily="66" charset="0"/>
                <a:ea typeface="Times New Roman" panose="02020603050405020304" pitchFamily="18" charset="0"/>
              </a:rPr>
              <a:t>Therefore one must be in subjection, not only to avoid God’s wrath but also for the sake of conscience.  </a:t>
            </a:r>
            <a:r>
              <a:rPr lang="en-AU" sz="1600" b="1" baseline="30000" dirty="0">
                <a:latin typeface="Comic Sans MS" panose="030F0902030302020204" pitchFamily="66" charset="0"/>
                <a:ea typeface="Times New Roman" panose="02020603050405020304" pitchFamily="18" charset="0"/>
              </a:rPr>
              <a:t>6 </a:t>
            </a:r>
            <a:r>
              <a:rPr lang="en-AU" sz="1600" dirty="0">
                <a:latin typeface="Comic Sans MS" panose="030F0902030302020204" pitchFamily="66" charset="0"/>
                <a:ea typeface="Times New Roman" panose="02020603050405020304" pitchFamily="18" charset="0"/>
              </a:rPr>
              <a:t>For because of this you also pay taxes, for the </a:t>
            </a:r>
            <a:r>
              <a:rPr lang="en-AU" sz="1600" u="sng" dirty="0">
                <a:latin typeface="Comic Sans MS" panose="030F0902030302020204" pitchFamily="66" charset="0"/>
                <a:ea typeface="Times New Roman" panose="02020603050405020304" pitchFamily="18" charset="0"/>
              </a:rPr>
              <a:t>authorities</a:t>
            </a:r>
            <a:r>
              <a:rPr lang="en-AU" sz="1600" dirty="0">
                <a:latin typeface="Comic Sans MS" panose="030F0902030302020204" pitchFamily="66" charset="0"/>
                <a:ea typeface="Times New Roman" panose="02020603050405020304" pitchFamily="18" charset="0"/>
              </a:rPr>
              <a:t> are </a:t>
            </a:r>
            <a:r>
              <a:rPr lang="en-AU" sz="1600" u="sng" dirty="0">
                <a:latin typeface="Comic Sans MS" panose="030F0902030302020204" pitchFamily="66" charset="0"/>
                <a:ea typeface="Times New Roman" panose="02020603050405020304" pitchFamily="18" charset="0"/>
              </a:rPr>
              <a:t>ministers of God</a:t>
            </a:r>
            <a:r>
              <a:rPr lang="en-AU" sz="1600" dirty="0">
                <a:latin typeface="Comic Sans MS" panose="030F0902030302020204" pitchFamily="66" charset="0"/>
                <a:ea typeface="Times New Roman" panose="02020603050405020304" pitchFamily="18" charset="0"/>
              </a:rPr>
              <a:t>, attending to this very thing.  </a:t>
            </a:r>
            <a:r>
              <a:rPr lang="en-AU" sz="1600" b="1" baseline="30000" dirty="0">
                <a:latin typeface="Comic Sans MS" panose="030F0902030302020204" pitchFamily="66" charset="0"/>
                <a:ea typeface="Times New Roman" panose="02020603050405020304" pitchFamily="18" charset="0"/>
              </a:rPr>
              <a:t>7 </a:t>
            </a:r>
            <a:r>
              <a:rPr lang="en-AU" sz="1600" dirty="0">
                <a:latin typeface="Comic Sans MS" panose="030F0902030302020204" pitchFamily="66" charset="0"/>
                <a:ea typeface="Times New Roman" panose="02020603050405020304" pitchFamily="18" charset="0"/>
              </a:rPr>
              <a:t>Pay to all what is </a:t>
            </a:r>
            <a:r>
              <a:rPr lang="en-AU" sz="1600" b="1" dirty="0">
                <a:latin typeface="Comic Sans MS" panose="030F0902030302020204" pitchFamily="66" charset="0"/>
                <a:ea typeface="Times New Roman" panose="02020603050405020304" pitchFamily="18" charset="0"/>
              </a:rPr>
              <a:t>owed</a:t>
            </a:r>
            <a:r>
              <a:rPr lang="en-AU" sz="1600" dirty="0">
                <a:latin typeface="Comic Sans MS" panose="030F0902030302020204" pitchFamily="66" charset="0"/>
                <a:ea typeface="Times New Roman" panose="02020603050405020304" pitchFamily="18" charset="0"/>
              </a:rPr>
              <a:t> to them:  taxes to whom taxes are owed, revenue to whom revenue is owed, respect to whom respect is owed, honour to whom honour is owed. </a:t>
            </a:r>
            <a:endParaRPr lang="en-AU"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9870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Avoiding the Trap  ––  Godly Living in an un-Godly world.</a:t>
            </a:r>
          </a:p>
        </p:txBody>
      </p:sp>
      <p:sp>
        <p:nvSpPr>
          <p:cNvPr id="4" name="TextBox 3">
            <a:extLst>
              <a:ext uri="{FF2B5EF4-FFF2-40B4-BE49-F238E27FC236}">
                <a16:creationId xmlns:a16="http://schemas.microsoft.com/office/drawing/2014/main" id="{B8454716-C142-2DEC-EC14-D256A76DFB37}"/>
              </a:ext>
            </a:extLst>
          </p:cNvPr>
          <p:cNvSpPr txBox="1"/>
          <p:nvPr/>
        </p:nvSpPr>
        <p:spPr>
          <a:xfrm>
            <a:off x="-1" y="466590"/>
            <a:ext cx="5401299" cy="584775"/>
          </a:xfrm>
          <a:prstGeom prst="rect">
            <a:avLst/>
          </a:prstGeom>
          <a:solidFill>
            <a:schemeClr val="bg1"/>
          </a:solidFill>
        </p:spPr>
        <p:txBody>
          <a:bodyPr wrap="square" rtlCol="0">
            <a:spAutoFit/>
          </a:bodyPr>
          <a:lstStyle/>
          <a:p>
            <a:r>
              <a:rPr lang="en-AU" sz="1600" dirty="0">
                <a:latin typeface="Comic Sans MS" panose="030F0902030302020204" pitchFamily="66" charset="0"/>
                <a:ea typeface="Times New Roman" panose="02020603050405020304" pitchFamily="18" charset="0"/>
                <a:cs typeface="Times New Roman" panose="02020603050405020304" pitchFamily="18" charset="0"/>
              </a:rPr>
              <a:t>“Teacher, we know that you speak and teach rightly, and show no partiality, but truly teach the way of God. </a:t>
            </a:r>
            <a:endParaRPr lang="en-AU" sz="1600" dirty="0">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AE292B95-ADF2-F1A1-E4DD-19B5775D91AE}"/>
              </a:ext>
            </a:extLst>
          </p:cNvPr>
          <p:cNvSpPr txBox="1"/>
          <p:nvPr/>
        </p:nvSpPr>
        <p:spPr>
          <a:xfrm>
            <a:off x="5401298" y="389645"/>
            <a:ext cx="3349896"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bait of flattery</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Satan’s tool of entrapment</a:t>
            </a:r>
          </a:p>
        </p:txBody>
      </p:sp>
      <p:sp>
        <p:nvSpPr>
          <p:cNvPr id="5" name="TextBox 4">
            <a:extLst>
              <a:ext uri="{FF2B5EF4-FFF2-40B4-BE49-F238E27FC236}">
                <a16:creationId xmlns:a16="http://schemas.microsoft.com/office/drawing/2014/main" id="{3D66FC20-1FB4-D1E3-C16D-20CCA420A52E}"/>
              </a:ext>
            </a:extLst>
          </p:cNvPr>
          <p:cNvSpPr txBox="1"/>
          <p:nvPr/>
        </p:nvSpPr>
        <p:spPr>
          <a:xfrm>
            <a:off x="0" y="1156770"/>
            <a:ext cx="2819085" cy="584775"/>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Is it lawful for us to give tribute to Caesar, or not?”</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8DA74BD5-DA46-5167-C147-2C02617ADB0B}"/>
              </a:ext>
            </a:extLst>
          </p:cNvPr>
          <p:cNvSpPr txBox="1"/>
          <p:nvPr/>
        </p:nvSpPr>
        <p:spPr>
          <a:xfrm>
            <a:off x="2819085" y="1155938"/>
            <a:ext cx="6324916"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Setting the trap.  “Yes” would put Jesus offside with the people.  “No” would mean charges of insurrection = Roman execution.</a:t>
            </a:r>
          </a:p>
        </p:txBody>
      </p:sp>
      <p:sp>
        <p:nvSpPr>
          <p:cNvPr id="15" name="TextBox 14">
            <a:extLst>
              <a:ext uri="{FF2B5EF4-FFF2-40B4-BE49-F238E27FC236}">
                <a16:creationId xmlns:a16="http://schemas.microsoft.com/office/drawing/2014/main" id="{DF889BCF-3826-70F1-1CB0-26B0CA856777}"/>
              </a:ext>
            </a:extLst>
          </p:cNvPr>
          <p:cNvSpPr txBox="1"/>
          <p:nvPr/>
        </p:nvSpPr>
        <p:spPr>
          <a:xfrm>
            <a:off x="5051" y="1735487"/>
            <a:ext cx="9138950"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Poll-Tax was required to be paid.</a:t>
            </a:r>
          </a:p>
        </p:txBody>
      </p:sp>
      <p:sp>
        <p:nvSpPr>
          <p:cNvPr id="16" name="TextBox 15">
            <a:extLst>
              <a:ext uri="{FF2B5EF4-FFF2-40B4-BE49-F238E27FC236}">
                <a16:creationId xmlns:a16="http://schemas.microsoft.com/office/drawing/2014/main" id="{2BF1BB00-AB76-4B1D-CCC2-134EFB68C205}"/>
              </a:ext>
            </a:extLst>
          </p:cNvPr>
          <p:cNvSpPr txBox="1"/>
          <p:nvPr/>
        </p:nvSpPr>
        <p:spPr>
          <a:xfrm>
            <a:off x="1300765" y="2073708"/>
            <a:ext cx="6825804" cy="830997"/>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“Show me a denarius.  Whose likeness and inscription does it have?”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They said, “Caesar’s.”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He said to them,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“Then render to Caesar the things that are Caesar’s, and to God the things that are God’s.”</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17" name="TextBox 16">
            <a:extLst>
              <a:ext uri="{FF2B5EF4-FFF2-40B4-BE49-F238E27FC236}">
                <a16:creationId xmlns:a16="http://schemas.microsoft.com/office/drawing/2014/main" id="{DC8196A8-85F6-DEB9-0FAF-0EC358F745E7}"/>
              </a:ext>
            </a:extLst>
          </p:cNvPr>
          <p:cNvSpPr txBox="1"/>
          <p:nvPr/>
        </p:nvSpPr>
        <p:spPr>
          <a:xfrm>
            <a:off x="0" y="2950872"/>
            <a:ext cx="7469746"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An Obligation:  To Pay what we owe to God’s appointed Civil Authorities.</a:t>
            </a:r>
          </a:p>
        </p:txBody>
      </p:sp>
      <p:sp>
        <p:nvSpPr>
          <p:cNvPr id="18" name="TextBox 17">
            <a:extLst>
              <a:ext uri="{FF2B5EF4-FFF2-40B4-BE49-F238E27FC236}">
                <a16:creationId xmlns:a16="http://schemas.microsoft.com/office/drawing/2014/main" id="{43959C78-B4DD-DDD5-3DEC-A74389CDDEBA}"/>
              </a:ext>
            </a:extLst>
          </p:cNvPr>
          <p:cNvSpPr txBox="1"/>
          <p:nvPr/>
        </p:nvSpPr>
        <p:spPr>
          <a:xfrm>
            <a:off x="341289" y="3268073"/>
            <a:ext cx="8809151"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Citizens of the Kingdom of God are also to be good Godly citizens in this world.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Governments are “ministers of God, appointed by God.</a:t>
            </a:r>
          </a:p>
        </p:txBody>
      </p:sp>
      <p:sp>
        <p:nvSpPr>
          <p:cNvPr id="2" name="TextBox 1">
            <a:extLst>
              <a:ext uri="{FF2B5EF4-FFF2-40B4-BE49-F238E27FC236}">
                <a16:creationId xmlns:a16="http://schemas.microsoft.com/office/drawing/2014/main" id="{D58775F5-45FB-A82C-B377-AEA2F7592C37}"/>
              </a:ext>
            </a:extLst>
          </p:cNvPr>
          <p:cNvSpPr txBox="1"/>
          <p:nvPr/>
        </p:nvSpPr>
        <p:spPr>
          <a:xfrm>
            <a:off x="26696" y="3954606"/>
            <a:ext cx="913065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An Obligation to God:  We owe Him our allegiance &amp; our very self.</a:t>
            </a:r>
          </a:p>
        </p:txBody>
      </p:sp>
      <p:sp>
        <p:nvSpPr>
          <p:cNvPr id="3" name="TextBox 2">
            <a:extLst>
              <a:ext uri="{FF2B5EF4-FFF2-40B4-BE49-F238E27FC236}">
                <a16:creationId xmlns:a16="http://schemas.microsoft.com/office/drawing/2014/main" id="{A6F1234D-6BF0-4654-F2CD-C8EF6C375400}"/>
              </a:ext>
            </a:extLst>
          </p:cNvPr>
          <p:cNvSpPr txBox="1"/>
          <p:nvPr/>
        </p:nvSpPr>
        <p:spPr>
          <a:xfrm>
            <a:off x="354637" y="4255088"/>
            <a:ext cx="4163966" cy="1200329"/>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Every human carries the image of God.</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We belong to Him.</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 created us.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 redeemed us from death to Life.</a:t>
            </a:r>
          </a:p>
        </p:txBody>
      </p:sp>
      <p:sp>
        <p:nvSpPr>
          <p:cNvPr id="7" name="TextBox 6">
            <a:extLst>
              <a:ext uri="{FF2B5EF4-FFF2-40B4-BE49-F238E27FC236}">
                <a16:creationId xmlns:a16="http://schemas.microsoft.com/office/drawing/2014/main" id="{993EFB08-33DC-B60E-7E18-AF503B347A66}"/>
              </a:ext>
            </a:extLst>
          </p:cNvPr>
          <p:cNvSpPr txBox="1"/>
          <p:nvPr/>
        </p:nvSpPr>
        <p:spPr>
          <a:xfrm>
            <a:off x="4712163" y="4263563"/>
            <a:ext cx="4431837" cy="1077218"/>
          </a:xfrm>
          <a:prstGeom prst="rect">
            <a:avLst/>
          </a:prstGeom>
          <a:solidFill>
            <a:schemeClr val="bg1"/>
          </a:solidFill>
        </p:spPr>
        <p:txBody>
          <a:bodyPr wrap="square" rtlCol="0">
            <a:spAutoFit/>
          </a:bodyPr>
          <a:lstStyle/>
          <a:p>
            <a:r>
              <a:rPr lang="en-AU" sz="1600" dirty="0">
                <a:effectLst/>
                <a:latin typeface="Comic Sans MS" panose="030F0902030302020204" pitchFamily="66" charset="0"/>
                <a:ea typeface="Times New Roman" panose="02020603050405020304" pitchFamily="18" charset="0"/>
              </a:rPr>
              <a:t>Genesis 1:27 (ESV) </a:t>
            </a:r>
            <a:endParaRPr lang="en-AU" sz="1600" dirty="0">
              <a:effectLst/>
              <a:latin typeface="Times New Roman" panose="02020603050405020304" pitchFamily="18" charset="0"/>
              <a:ea typeface="Times New Roman" panose="02020603050405020304" pitchFamily="18" charset="0"/>
            </a:endParaRPr>
          </a:p>
          <a:p>
            <a:r>
              <a:rPr lang="en-AU" sz="1600" b="1" baseline="30000" dirty="0">
                <a:effectLst/>
                <a:latin typeface="Comic Sans MS" panose="030F0902030302020204" pitchFamily="66" charset="0"/>
                <a:ea typeface="Times New Roman" panose="02020603050405020304" pitchFamily="18" charset="0"/>
              </a:rPr>
              <a:t>27 </a:t>
            </a:r>
            <a:r>
              <a:rPr lang="en-AU" sz="1600" dirty="0">
                <a:effectLst/>
                <a:latin typeface="Comic Sans MS" panose="030F0902030302020204" pitchFamily="66" charset="0"/>
                <a:ea typeface="Times New Roman" panose="02020603050405020304" pitchFamily="18" charset="0"/>
              </a:rPr>
              <a:t>So God created man </a:t>
            </a:r>
            <a:r>
              <a:rPr lang="en-AU" sz="1600" u="sng" dirty="0">
                <a:effectLst/>
                <a:latin typeface="Comic Sans MS" panose="030F0902030302020204" pitchFamily="66" charset="0"/>
                <a:ea typeface="Times New Roman" panose="02020603050405020304" pitchFamily="18" charset="0"/>
              </a:rPr>
              <a:t>in his own image</a:t>
            </a:r>
            <a:r>
              <a:rPr lang="en-AU" sz="1600" dirty="0">
                <a:effectLst/>
                <a:latin typeface="Comic Sans MS" panose="030F0902030302020204" pitchFamily="66" charset="0"/>
                <a:ea typeface="Times New Roman" panose="02020603050405020304" pitchFamily="18" charset="0"/>
              </a:rPr>
              <a:t>, </a:t>
            </a:r>
            <a:endParaRPr lang="en-AU" sz="1600" dirty="0">
              <a:effectLst/>
              <a:latin typeface="Times New Roman" panose="02020603050405020304" pitchFamily="18" charset="0"/>
              <a:ea typeface="Times New Roman" panose="02020603050405020304" pitchFamily="18" charset="0"/>
            </a:endParaRPr>
          </a:p>
          <a:p>
            <a:r>
              <a:rPr lang="en-AU" sz="1600" dirty="0">
                <a:effectLst/>
                <a:latin typeface="Comic Sans MS" panose="030F0902030302020204" pitchFamily="66" charset="0"/>
                <a:ea typeface="Times New Roman" panose="02020603050405020304" pitchFamily="18" charset="0"/>
              </a:rPr>
              <a:t>in the </a:t>
            </a:r>
            <a:r>
              <a:rPr lang="en-AU" sz="1600" b="1" dirty="0">
                <a:effectLst/>
                <a:latin typeface="Comic Sans MS" panose="030F0902030302020204" pitchFamily="66" charset="0"/>
                <a:ea typeface="Times New Roman" panose="02020603050405020304" pitchFamily="18" charset="0"/>
              </a:rPr>
              <a:t>image</a:t>
            </a:r>
            <a:r>
              <a:rPr lang="en-AU" sz="1600" dirty="0">
                <a:effectLst/>
                <a:latin typeface="Comic Sans MS" panose="030F0902030302020204" pitchFamily="66" charset="0"/>
                <a:ea typeface="Times New Roman" panose="02020603050405020304" pitchFamily="18" charset="0"/>
              </a:rPr>
              <a:t> of God he created him; </a:t>
            </a:r>
            <a:endParaRPr lang="en-AU" sz="1600" dirty="0">
              <a:effectLst/>
              <a:latin typeface="Times New Roman" panose="02020603050405020304" pitchFamily="18" charset="0"/>
              <a:ea typeface="Times New Roman" panose="02020603050405020304" pitchFamily="18" charset="0"/>
            </a:endParaRPr>
          </a:p>
          <a:p>
            <a:r>
              <a:rPr lang="en-AU" sz="1600" dirty="0">
                <a:effectLst/>
                <a:latin typeface="Comic Sans MS" panose="030F0902030302020204" pitchFamily="66" charset="0"/>
                <a:ea typeface="Times New Roman" panose="02020603050405020304" pitchFamily="18" charset="0"/>
                <a:cs typeface="Times New Roman" panose="02020603050405020304" pitchFamily="18" charset="0"/>
              </a:rPr>
              <a:t>male and female he created them. </a:t>
            </a:r>
            <a:endParaRPr lang="en-AU"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5201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4055</TotalTime>
  <Words>744</Words>
  <Application>Microsoft Macintosh PowerPoint</Application>
  <PresentationFormat>On-screen Show (16:10)</PresentationFormat>
  <Paragraphs>49</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115</cp:revision>
  <cp:lastPrinted>2024-11-22T04:26:15Z</cp:lastPrinted>
  <dcterms:created xsi:type="dcterms:W3CDTF">2024-07-12T04:24:48Z</dcterms:created>
  <dcterms:modified xsi:type="dcterms:W3CDTF">2024-11-22T04:28:23Z</dcterms:modified>
</cp:coreProperties>
</file>